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5"/>
  </p:notesMasterIdLst>
  <p:sldIdLst>
    <p:sldId id="256" r:id="rId2"/>
    <p:sldId id="257" r:id="rId3"/>
    <p:sldId id="259" r:id="rId4"/>
    <p:sldId id="260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2" r:id="rId13"/>
    <p:sldId id="274" r:id="rId14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Playfair Display" panose="00000500000000000000" pitchFamily="2" charset="0"/>
      <p:regular r:id="rId20"/>
      <p:bold r:id="rId21"/>
      <p:italic r:id="rId22"/>
      <p:boldItalic r:id="rId23"/>
    </p:embeddedFont>
    <p:embeddedFont>
      <p:font typeface="Raleway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0AB0815-7F17-4CCB-99A7-E0683CDC88A0}">
  <a:tblStyle styleId="{E0AB0815-7F17-4CCB-99A7-E0683CDC88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2126a3bec9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2126a3bec9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12126a3bec9_0_4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12126a3bec9_0_4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12126a3bec9_0_4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12126a3bec9_0_4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12126a3bec9_0_45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12126a3bec9_0_45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126a3be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126a3be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126a3bec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126a3bec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126a3bec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126a3bec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2126a3bec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2126a3bec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126a3bec9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2126a3bec9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126a3bec9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2126a3bec9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126a3bec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2126a3bec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126a3bec9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126a3bec9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229900" y="-1350050"/>
            <a:ext cx="12172482" cy="6222124"/>
            <a:chOff x="-2229900" y="-1350050"/>
            <a:chExt cx="12172482" cy="6222124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2229900" y="-1350050"/>
              <a:ext cx="4767826" cy="47654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59484" y="1590600"/>
              <a:ext cx="3283098" cy="32814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892450"/>
            <a:ext cx="6194700" cy="21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09125" y="3715500"/>
            <a:ext cx="4319700" cy="5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5641300" y="-1752850"/>
            <a:ext cx="51435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20000" y="3140813"/>
            <a:ext cx="2336400" cy="40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2"/>
          </p:nvPr>
        </p:nvSpPr>
        <p:spPr>
          <a:xfrm>
            <a:off x="720000" y="4076301"/>
            <a:ext cx="2336400" cy="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3"/>
          </p:nvPr>
        </p:nvSpPr>
        <p:spPr>
          <a:xfrm>
            <a:off x="3403800" y="4076301"/>
            <a:ext cx="2336400" cy="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4"/>
          </p:nvPr>
        </p:nvSpPr>
        <p:spPr>
          <a:xfrm>
            <a:off x="6087600" y="4076301"/>
            <a:ext cx="2336400" cy="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5"/>
          </p:nvPr>
        </p:nvSpPr>
        <p:spPr>
          <a:xfrm>
            <a:off x="3403800" y="3140813"/>
            <a:ext cx="2336400" cy="40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6"/>
          </p:nvPr>
        </p:nvSpPr>
        <p:spPr>
          <a:xfrm>
            <a:off x="6087600" y="3140813"/>
            <a:ext cx="2336400" cy="40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7"/>
          </p:nvPr>
        </p:nvSpPr>
        <p:spPr>
          <a:xfrm>
            <a:off x="720000" y="3544089"/>
            <a:ext cx="2336400" cy="5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8"/>
          </p:nvPr>
        </p:nvSpPr>
        <p:spPr>
          <a:xfrm>
            <a:off x="3403800" y="3544089"/>
            <a:ext cx="2336400" cy="5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9"/>
          </p:nvPr>
        </p:nvSpPr>
        <p:spPr>
          <a:xfrm>
            <a:off x="6087600" y="3544089"/>
            <a:ext cx="2336400" cy="5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5"/>
          <p:cNvGrpSpPr/>
          <p:nvPr/>
        </p:nvGrpSpPr>
        <p:grpSpPr>
          <a:xfrm>
            <a:off x="-2979931" y="-2407150"/>
            <a:ext cx="14973540" cy="9950927"/>
            <a:chOff x="-2979931" y="-2407150"/>
            <a:chExt cx="14973540" cy="9950927"/>
          </a:xfrm>
        </p:grpSpPr>
        <p:pic>
          <p:nvPicPr>
            <p:cNvPr id="69" name="Google Shape;69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47594" y="-2407150"/>
              <a:ext cx="5146015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979931" y="2400275"/>
              <a:ext cx="5146015" cy="5143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1802824" y="1793200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2"/>
          </p:nvPr>
        </p:nvSpPr>
        <p:spPr>
          <a:xfrm>
            <a:off x="1802812" y="2073698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3"/>
          </p:nvPr>
        </p:nvSpPr>
        <p:spPr>
          <a:xfrm>
            <a:off x="5714187" y="2073698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4"/>
          </p:nvPr>
        </p:nvSpPr>
        <p:spPr>
          <a:xfrm>
            <a:off x="1802800" y="3595951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5"/>
          </p:nvPr>
        </p:nvSpPr>
        <p:spPr>
          <a:xfrm>
            <a:off x="5714175" y="3595951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6"/>
          </p:nvPr>
        </p:nvSpPr>
        <p:spPr>
          <a:xfrm>
            <a:off x="1802824" y="3317703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7"/>
          </p:nvPr>
        </p:nvSpPr>
        <p:spPr>
          <a:xfrm>
            <a:off x="5714194" y="1793200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8"/>
          </p:nvPr>
        </p:nvSpPr>
        <p:spPr>
          <a:xfrm>
            <a:off x="5714194" y="3317703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BLANK_1_1_1_1_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-2355225" y="-1761350"/>
            <a:ext cx="51435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720000" y="3843200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2"/>
          </p:nvPr>
        </p:nvSpPr>
        <p:spPr>
          <a:xfrm>
            <a:off x="720000" y="4123700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title" idx="3" hasCustomPrompt="1"/>
          </p:nvPr>
        </p:nvSpPr>
        <p:spPr>
          <a:xfrm>
            <a:off x="807976" y="3018692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4"/>
          </p:nvPr>
        </p:nvSpPr>
        <p:spPr>
          <a:xfrm>
            <a:off x="3359550" y="3843200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ubTitle" idx="5"/>
          </p:nvPr>
        </p:nvSpPr>
        <p:spPr>
          <a:xfrm>
            <a:off x="3359550" y="4123700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 idx="6" hasCustomPrompt="1"/>
          </p:nvPr>
        </p:nvSpPr>
        <p:spPr>
          <a:xfrm>
            <a:off x="3447527" y="3018692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7"/>
          </p:nvPr>
        </p:nvSpPr>
        <p:spPr>
          <a:xfrm>
            <a:off x="5999050" y="3843200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8"/>
          </p:nvPr>
        </p:nvSpPr>
        <p:spPr>
          <a:xfrm>
            <a:off x="5999050" y="4123700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 idx="9" hasCustomPrompt="1"/>
          </p:nvPr>
        </p:nvSpPr>
        <p:spPr>
          <a:xfrm>
            <a:off x="6087051" y="3018692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13"/>
          </p:nvPr>
        </p:nvSpPr>
        <p:spPr>
          <a:xfrm>
            <a:off x="2039800" y="2031575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14"/>
          </p:nvPr>
        </p:nvSpPr>
        <p:spPr>
          <a:xfrm>
            <a:off x="2039800" y="2312075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title" idx="15" hasCustomPrompt="1"/>
          </p:nvPr>
        </p:nvSpPr>
        <p:spPr>
          <a:xfrm>
            <a:off x="2127777" y="1207067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16"/>
          </p:nvPr>
        </p:nvSpPr>
        <p:spPr>
          <a:xfrm>
            <a:off x="4679300" y="2031575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17"/>
          </p:nvPr>
        </p:nvSpPr>
        <p:spPr>
          <a:xfrm>
            <a:off x="4679300" y="2312075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 idx="18" hasCustomPrompt="1"/>
          </p:nvPr>
        </p:nvSpPr>
        <p:spPr>
          <a:xfrm>
            <a:off x="4767301" y="1207067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8" name="Google Shape;98;p16"/>
          <p:cNvSpPr/>
          <p:nvPr/>
        </p:nvSpPr>
        <p:spPr>
          <a:xfrm>
            <a:off x="7530075" y="4828025"/>
            <a:ext cx="1858500" cy="192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43194" y="-2729250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>
            <a:off x="717550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2"/>
          </p:nvPr>
        </p:nvSpPr>
        <p:spPr>
          <a:xfrm>
            <a:off x="3375568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3"/>
          </p:nvPr>
        </p:nvSpPr>
        <p:spPr>
          <a:xfrm>
            <a:off x="6033585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4"/>
          </p:nvPr>
        </p:nvSpPr>
        <p:spPr>
          <a:xfrm>
            <a:off x="717550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5"/>
          </p:nvPr>
        </p:nvSpPr>
        <p:spPr>
          <a:xfrm>
            <a:off x="3375585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6"/>
          </p:nvPr>
        </p:nvSpPr>
        <p:spPr>
          <a:xfrm>
            <a:off x="6033620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7"/>
          </p:nvPr>
        </p:nvSpPr>
        <p:spPr>
          <a:xfrm>
            <a:off x="717550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8"/>
          </p:nvPr>
        </p:nvSpPr>
        <p:spPr>
          <a:xfrm>
            <a:off x="3375568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9"/>
          </p:nvPr>
        </p:nvSpPr>
        <p:spPr>
          <a:xfrm>
            <a:off x="6033585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3"/>
          </p:nvPr>
        </p:nvSpPr>
        <p:spPr>
          <a:xfrm>
            <a:off x="717550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4"/>
          </p:nvPr>
        </p:nvSpPr>
        <p:spPr>
          <a:xfrm>
            <a:off x="3375585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15"/>
          </p:nvPr>
        </p:nvSpPr>
        <p:spPr>
          <a:xfrm>
            <a:off x="6033620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86551" y="2702802"/>
            <a:ext cx="4449300" cy="4447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19"/>
          <p:cNvGrpSpPr/>
          <p:nvPr/>
        </p:nvGrpSpPr>
        <p:grpSpPr>
          <a:xfrm>
            <a:off x="-1939250" y="-1333075"/>
            <a:ext cx="12907277" cy="8350339"/>
            <a:chOff x="-1939250" y="-1333075"/>
            <a:chExt cx="12907277" cy="8350339"/>
          </a:xfrm>
        </p:grpSpPr>
        <p:pic>
          <p:nvPicPr>
            <p:cNvPr id="119" name="Google Shape;119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1939250" y="3196288"/>
              <a:ext cx="3822843" cy="3820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84951" y="-1333075"/>
              <a:ext cx="3383076" cy="33814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1" name="Google Shape;12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21"/>
          <p:cNvGrpSpPr/>
          <p:nvPr/>
        </p:nvGrpSpPr>
        <p:grpSpPr>
          <a:xfrm>
            <a:off x="-624100" y="-2020600"/>
            <a:ext cx="11368548" cy="8125672"/>
            <a:chOff x="-624100" y="-2020600"/>
            <a:chExt cx="11368548" cy="8125672"/>
          </a:xfrm>
        </p:grpSpPr>
        <p:pic>
          <p:nvPicPr>
            <p:cNvPr id="131" name="Google Shape;131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718871" y="-2020600"/>
              <a:ext cx="5025577" cy="50231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624100" y="3111949"/>
              <a:ext cx="2994601" cy="29931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-2355225" y="-1761350"/>
            <a:ext cx="51435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/>
          <p:nvPr/>
        </p:nvSpPr>
        <p:spPr>
          <a:xfrm>
            <a:off x="7530075" y="4828025"/>
            <a:ext cx="1858500" cy="192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5100" y="894750"/>
            <a:ext cx="4046700" cy="5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5100" y="1451850"/>
            <a:ext cx="4046700" cy="29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0" y="274500"/>
            <a:ext cx="3819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1050" y="3300225"/>
            <a:ext cx="4077399" cy="4075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428900" y="1940800"/>
            <a:ext cx="2352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1428900" y="3114425"/>
            <a:ext cx="2352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1428900" y="2297500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1428900" y="3471125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46950" y="-1329987"/>
            <a:ext cx="3822843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-288025" y="4704600"/>
            <a:ext cx="1913400" cy="274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7" r:id="rId16"/>
    <p:sldLayoutId id="2147483668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en/java/" TargetMode="External"/><Relationship Id="rId7" Type="http://schemas.openxmlformats.org/officeDocument/2006/relationships/hyperlink" Target="https://docs.oracle.com/javase/8/docs/api/javax/imageio/ImageIO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opencv.org/" TargetMode="External"/><Relationship Id="rId5" Type="http://schemas.openxmlformats.org/officeDocument/2006/relationships/hyperlink" Target="https://openjfx.io/" TargetMode="External"/><Relationship Id="rId4" Type="http://schemas.openxmlformats.org/officeDocument/2006/relationships/hyperlink" Target="https://docs.oracle.com/javase/tutorial/2d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1684020" y="1036324"/>
            <a:ext cx="4411980" cy="147065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IN" sz="2800" b="1" dirty="0">
                <a:latin typeface="Times New Roman"/>
                <a:ea typeface="Times New Roman"/>
                <a:cs typeface="Times New Roman"/>
                <a:sym typeface="Times New Roman"/>
              </a:rPr>
              <a:t>Mini Project-2 (ID-202BP)</a:t>
            </a:r>
            <a:br>
              <a:rPr lang="en-IN" sz="2800" b="1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IN" sz="2800" b="1" dirty="0">
                <a:latin typeface="Times New Roman"/>
                <a:ea typeface="Times New Roman"/>
                <a:cs typeface="Times New Roman"/>
                <a:sym typeface="Times New Roman"/>
              </a:rPr>
              <a:t>Even Semester</a:t>
            </a:r>
            <a:br>
              <a:rPr lang="en-IN" sz="2800" b="1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IN" sz="2800" b="1" dirty="0">
                <a:latin typeface="Times New Roman"/>
                <a:ea typeface="Times New Roman"/>
                <a:cs typeface="Times New Roman"/>
                <a:sym typeface="Times New Roman"/>
              </a:rPr>
              <a:t>Session 2024-25</a:t>
            </a:r>
            <a:endParaRPr sz="3200" b="1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6F78C4-C354-6D8C-E81D-005B62E65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" y="0"/>
            <a:ext cx="9144000" cy="1143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14BEBA-6523-B5D9-2891-23CCE7B69E29}"/>
              </a:ext>
            </a:extLst>
          </p:cNvPr>
          <p:cNvSpPr txBox="1"/>
          <p:nvPr/>
        </p:nvSpPr>
        <p:spPr>
          <a:xfrm>
            <a:off x="624840" y="3147060"/>
            <a:ext cx="3451860" cy="216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1600" b="1" u="sng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Presented by: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6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Prince Kumar (202410116100149)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600" spc="-36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Priyanshi</a:t>
            </a:r>
            <a:r>
              <a:rPr lang="en-US" sz="160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(202410116100153)</a:t>
            </a:r>
            <a:endParaRPr lang="en-US" sz="1600" kern="0" spc="-36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Inter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r>
              <a:rPr lang="en-US" sz="1600" kern="0" spc="-36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Priyanshu</a:t>
            </a:r>
            <a:r>
              <a:rPr lang="en-US" sz="16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</a:t>
            </a:r>
            <a:r>
              <a:rPr lang="en-US" sz="1600" kern="0" spc="-36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Kansal</a:t>
            </a: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(202410116100155)</a:t>
            </a:r>
            <a:endParaRPr lang="en-US" sz="16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r>
              <a:rPr lang="en-US" sz="1600" kern="0" spc="-36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Rahul (202410116100157)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71CC52-C514-FCAE-D041-72503F92163F}"/>
              </a:ext>
            </a:extLst>
          </p:cNvPr>
          <p:cNvSpPr txBox="1"/>
          <p:nvPr/>
        </p:nvSpPr>
        <p:spPr>
          <a:xfrm>
            <a:off x="3055620" y="2562285"/>
            <a:ext cx="3169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0" i="0" dirty="0">
                <a:solidFill>
                  <a:schemeClr val="tx1"/>
                </a:solidFill>
                <a:effectLst/>
                <a:latin typeface="ui-sans-serif"/>
              </a:rPr>
              <a:t>Image Generator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7CFFB8-FCD6-CDB1-B568-7965ECA07D1E}"/>
              </a:ext>
            </a:extLst>
          </p:cNvPr>
          <p:cNvSpPr txBox="1"/>
          <p:nvPr/>
        </p:nvSpPr>
        <p:spPr>
          <a:xfrm>
            <a:off x="6225540" y="3870961"/>
            <a:ext cx="257556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u="sng" dirty="0">
                <a:latin typeface="Times New Roman" panose="02020603050405020304" charset="0"/>
                <a:cs typeface="Times New Roman" panose="02020603050405020304" charset="0"/>
              </a:rPr>
              <a:t>Project Supervisor:</a:t>
            </a:r>
          </a:p>
          <a:p>
            <a:pPr algn="just"/>
            <a:r>
              <a:rPr lang="en-US" altLang="en-IN" sz="16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DR. VIPIN </a:t>
            </a:r>
            <a:r>
              <a:rPr lang="en-IN" sz="16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IN" sz="16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KUMAR</a:t>
            </a:r>
            <a:endParaRPr lang="en-IN" sz="1600" dirty="0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altLang="en-IN" sz="16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        </a:t>
            </a:r>
            <a:r>
              <a:rPr lang="en-IN" sz="1600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(Professor</a:t>
            </a:r>
            <a:r>
              <a:rPr lang="en-IN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)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1" i="1" u="sng" dirty="0"/>
              <a:t>Web Resources</a:t>
            </a:r>
            <a:br>
              <a:rPr lang="en-US" sz="3200" b="1" u="sng" dirty="0"/>
            </a:b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BB634D-7383-CBC4-18E8-4445236D154E}"/>
              </a:ext>
            </a:extLst>
          </p:cNvPr>
          <p:cNvSpPr txBox="1"/>
          <p:nvPr/>
        </p:nvSpPr>
        <p:spPr>
          <a:xfrm>
            <a:off x="877229" y="912823"/>
            <a:ext cx="68171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+mj-lt"/>
              <a:buAutoNum type="arabicPeriod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Oracle Java Documentation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Official guide on Java graphics and image processing.</a:t>
            </a:r>
          </a:p>
          <a:p>
            <a:pPr marL="457200" lvl="1" algn="just"/>
            <a:r>
              <a:rPr lang="en-IN" sz="1600" b="0" i="0" u="none" strike="noStrike" dirty="0">
                <a:solidFill>
                  <a:srgbClr val="FF0000"/>
                </a:solidFill>
                <a:effectLst/>
                <a:latin typeface="ui-sans-serif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 https://docs.oracle.com/en/java/</a:t>
            </a:r>
            <a:endParaRPr lang="en-IN" sz="1600" b="0" i="0" u="none" strike="noStrike" dirty="0">
              <a:solidFill>
                <a:srgbClr val="FF0000"/>
              </a:solidFill>
              <a:effectLst/>
              <a:latin typeface="ui-sans-serif"/>
            </a:endParaRPr>
          </a:p>
          <a:p>
            <a:pPr marL="457200" lvl="1" algn="just"/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algn="just">
              <a:buFont typeface="+mj-lt"/>
              <a:buAutoNum type="arabicPeriod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Java 2D API Guide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Detailed explanation of Java’s 2D graphics capabilities.</a:t>
            </a:r>
          </a:p>
          <a:p>
            <a:pPr marL="457200" lvl="1" algn="just"/>
            <a:r>
              <a:rPr lang="en-IN" sz="1600" b="0" i="0" u="none" strike="noStrike" dirty="0">
                <a:solidFill>
                  <a:schemeClr val="tx1"/>
                </a:solidFill>
                <a:effectLst/>
                <a:latin typeface="ui-sans-serif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IN" sz="1600" b="0" i="0" u="none" strike="noStrike" dirty="0">
                <a:solidFill>
                  <a:srgbClr val="FF0000"/>
                </a:solidFill>
                <a:effectLst/>
                <a:latin typeface="ui-sans-serif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https://docs.oracle.com/javase/tutorial/2d/</a:t>
            </a:r>
            <a:endParaRPr lang="en-IN" sz="1600" b="0" i="0" u="none" strike="noStrike" dirty="0">
              <a:solidFill>
                <a:srgbClr val="FF0000"/>
              </a:solidFill>
              <a:effectLst/>
              <a:latin typeface="ui-sans-serif"/>
            </a:endParaRPr>
          </a:p>
          <a:p>
            <a:pPr marL="457200" lvl="1" algn="just"/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algn="just">
              <a:buFont typeface="+mj-lt"/>
              <a:buAutoNum type="arabicPeriod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JavaFX Graphics &amp; Media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Resources on JavaFX for advanced graphical applications.</a:t>
            </a:r>
          </a:p>
          <a:p>
            <a:pPr marL="457200" lvl="1" algn="just"/>
            <a:r>
              <a:rPr lang="en-IN" sz="1600" b="0" i="0" u="none" strike="noStrike" dirty="0">
                <a:solidFill>
                  <a:srgbClr val="FF0000"/>
                </a:solidFill>
                <a:effectLst/>
                <a:latin typeface="ui-sans-serif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   https://openjfx.io/</a:t>
            </a:r>
            <a:endParaRPr lang="en-IN" sz="1600" b="0" i="0" dirty="0">
              <a:solidFill>
                <a:srgbClr val="FF0000"/>
              </a:solidFill>
              <a:effectLst/>
              <a:latin typeface="ui-sans-serif"/>
            </a:endParaRPr>
          </a:p>
          <a:p>
            <a:pPr algn="just">
              <a:buFont typeface="+mj-lt"/>
              <a:buAutoNum type="arabicPeriod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OpenCV for Java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Image processing techniques using OpenCV in Java.</a:t>
            </a:r>
          </a:p>
          <a:p>
            <a:pPr marL="457200" lvl="1" algn="just"/>
            <a:r>
              <a:rPr lang="en-IN" sz="1600" b="0" i="0" u="none" strike="noStrike" dirty="0">
                <a:solidFill>
                  <a:schemeClr val="tx1"/>
                </a:solidFill>
                <a:effectLst/>
                <a:latin typeface="ui-sans-serif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 </a:t>
            </a:r>
            <a:r>
              <a:rPr lang="en-IN" sz="1600" b="0" i="0" u="none" strike="noStrike" dirty="0">
                <a:solidFill>
                  <a:srgbClr val="FF0000"/>
                </a:solidFill>
                <a:effectLst/>
                <a:latin typeface="ui-sans-serif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https://opencv.org/</a:t>
            </a:r>
            <a:endParaRPr lang="en-IN" sz="1600" b="0" i="0" dirty="0">
              <a:solidFill>
                <a:srgbClr val="FF0000"/>
              </a:solidFill>
              <a:effectLst/>
              <a:latin typeface="ui-sans-serif"/>
            </a:endParaRPr>
          </a:p>
          <a:p>
            <a:pPr algn="just">
              <a:buFont typeface="+mj-lt"/>
              <a:buAutoNum type="arabicPeriod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Image IO API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Java’s built-in library for reading and writing images.</a:t>
            </a:r>
          </a:p>
          <a:p>
            <a:pPr marL="457200" lvl="1" algn="just"/>
            <a:r>
              <a:rPr lang="en-IN" sz="1600" b="0" i="0" u="none" strike="noStrike" dirty="0">
                <a:solidFill>
                  <a:schemeClr val="tx1"/>
                </a:solidFill>
                <a:effectLst/>
                <a:latin typeface="ui-sans-serif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IN" sz="1600" b="0" i="0" u="none" strike="noStrike" dirty="0">
                <a:solidFill>
                  <a:srgbClr val="FF0000"/>
                </a:solidFill>
                <a:effectLst/>
                <a:latin typeface="ui-sans-serif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https://docs.oracle.com/javase/8/docs/api/javax/imageio/ImageIO.html</a:t>
            </a:r>
            <a:endParaRPr lang="en-IN" sz="1600" b="0" i="0" dirty="0">
              <a:solidFill>
                <a:srgbClr val="FF0000"/>
              </a:solidFill>
              <a:effectLst/>
              <a:latin typeface="ui-sans-serif"/>
            </a:endParaRPr>
          </a:p>
          <a:p>
            <a:endParaRPr lang="en-IN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i="0" dirty="0">
                <a:solidFill>
                  <a:srgbClr val="ECECEC"/>
                </a:solidFill>
                <a:effectLst/>
                <a:latin typeface="ui-sans-serif"/>
              </a:rPr>
              <a:t> </a:t>
            </a:r>
            <a:r>
              <a:rPr lang="en-US" b="1" i="1" u="sng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Features and Innovations </a:t>
            </a:r>
            <a:br>
              <a:rPr lang="en-US" b="1" i="0" dirty="0">
                <a:solidFill>
                  <a:srgbClr val="ECECEC"/>
                </a:solidFill>
                <a:effectLst/>
                <a:latin typeface="ui-sans-serif"/>
              </a:rPr>
            </a:br>
            <a:r>
              <a:rPr lang="en" dirty="0"/>
              <a:t> 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B7F6E1-0509-3FC5-9C16-8075959401AC}"/>
              </a:ext>
            </a:extLst>
          </p:cNvPr>
          <p:cNvSpPr txBox="1"/>
          <p:nvPr/>
        </p:nvSpPr>
        <p:spPr>
          <a:xfrm>
            <a:off x="632460" y="1165860"/>
            <a:ext cx="713994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Java enables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dynamic image creation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,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custom graphics rendering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, and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file exporting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using Java 2D API, JavaFX, and Image IO. It supports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user customization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,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filters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, and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performance optimization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for smooth execution.</a:t>
            </a:r>
          </a:p>
          <a:p>
            <a:pPr algn="just"/>
            <a:endParaRPr lang="en-IN" sz="1600" dirty="0">
              <a:solidFill>
                <a:schemeClr val="tx1"/>
              </a:solidFill>
              <a:latin typeface="ui-sans-serif"/>
            </a:endParaRPr>
          </a:p>
          <a:p>
            <a:pPr algn="just"/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algn="just"/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Innovations include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AI-powered image processing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,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OpenCV integration for real-time effects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, and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cloud-based image generation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. Java also supports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vector graphics, 3D rendering, and automation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, making it a powerful tool for modern image generation.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2"/>
          <p:cNvSpPr txBox="1">
            <a:spLocks noGrp="1"/>
          </p:cNvSpPr>
          <p:nvPr>
            <p:ph type="title"/>
          </p:nvPr>
        </p:nvSpPr>
        <p:spPr>
          <a:xfrm>
            <a:off x="786908" y="76469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u="sng" dirty="0"/>
              <a:t>Conclusion</a:t>
            </a:r>
            <a:endParaRPr b="1" i="1" u="sng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A56CAE-7482-3BEB-651A-600961134E5C}"/>
              </a:ext>
            </a:extLst>
          </p:cNvPr>
          <p:cNvSpPr txBox="1"/>
          <p:nvPr/>
        </p:nvSpPr>
        <p:spPr>
          <a:xfrm>
            <a:off x="1984917" y="1910030"/>
            <a:ext cx="60067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Java is a powerful tool for image generation, offering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dynamic graphics, customization, and efficient file handling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through Java 2D, JavaFX, and OpenCV. With innovations like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AI integration, cloud rendering, and 3D graphics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, Java continues to evolve, making it a reliable choice for modern image processing applications. </a:t>
            </a:r>
            <a:endParaRPr lang="en-IN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37850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 You !</a:t>
            </a:r>
            <a:endParaRPr sz="6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                     </a:t>
            </a:r>
            <a:r>
              <a:rPr lang="en-IN" b="1" i="1" u="sng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Introduction</a:t>
            </a:r>
            <a:r>
              <a:rPr lang="en" i="1" dirty="0">
                <a:latin typeface="Playfair Display" panose="00000500000000000000" pitchFamily="2" charset="0"/>
              </a:rPr>
              <a:t> </a:t>
            </a:r>
            <a:endParaRPr i="1" dirty="0">
              <a:latin typeface="Playfair Display" panose="00000500000000000000" pitchFamily="2" charset="0"/>
            </a:endParaRPr>
          </a:p>
        </p:txBody>
      </p:sp>
      <p:sp>
        <p:nvSpPr>
          <p:cNvPr id="154" name="Google Shape;154;p27"/>
          <p:cNvSpPr txBox="1">
            <a:spLocks noGrp="1"/>
          </p:cNvSpPr>
          <p:nvPr>
            <p:ph type="body" idx="4294967295"/>
          </p:nvPr>
        </p:nvSpPr>
        <p:spPr>
          <a:xfrm>
            <a:off x="720000" y="1055925"/>
            <a:ext cx="7704000" cy="2960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chemeClr val="bg1">
                    <a:lumMod val="10000"/>
                  </a:schemeClr>
                </a:solidFill>
                <a:effectLst/>
                <a:latin typeface="ui-sans-serif"/>
              </a:rPr>
              <a:t>Image generation in Java is a powerful capability that allows developers to create, manipulate, and render images programmatically. Using libraries like </a:t>
            </a:r>
            <a:r>
              <a:rPr lang="en-US" sz="1800" b="1" i="0" dirty="0">
                <a:solidFill>
                  <a:schemeClr val="bg1">
                    <a:lumMod val="10000"/>
                  </a:schemeClr>
                </a:solidFill>
                <a:effectLst/>
                <a:latin typeface="ui-sans-serif"/>
              </a:rPr>
              <a:t>Java AWT (Abstract Window Toolkit) and Java 2D API</a:t>
            </a:r>
            <a:r>
              <a:rPr lang="en-US" sz="1800" b="0" i="0" dirty="0">
                <a:solidFill>
                  <a:schemeClr val="bg1">
                    <a:lumMod val="10000"/>
                  </a:schemeClr>
                </a:solidFill>
                <a:effectLst/>
                <a:latin typeface="ui-sans-serif"/>
              </a:rPr>
              <a:t>, developers can draw shapes, apply colors, add text, and generate complex graphics dynamically. Additionally, Java supports </a:t>
            </a:r>
            <a:r>
              <a:rPr lang="en-US" sz="1800" b="1" i="0" dirty="0">
                <a:solidFill>
                  <a:schemeClr val="bg1">
                    <a:lumMod val="10000"/>
                  </a:schemeClr>
                </a:solidFill>
                <a:effectLst/>
                <a:latin typeface="ui-sans-serif"/>
              </a:rPr>
              <a:t>Buffered Image</a:t>
            </a:r>
            <a:r>
              <a:rPr lang="en-US" sz="1800" b="0" i="0" dirty="0">
                <a:solidFill>
                  <a:schemeClr val="bg1">
                    <a:lumMod val="10000"/>
                  </a:schemeClr>
                </a:solidFill>
                <a:effectLst/>
                <a:latin typeface="ui-sans-serif"/>
              </a:rPr>
              <a:t>, which enables image processing, transformations, and exporting in formats like PNG and JPEG. For advanced applications, frameworks like </a:t>
            </a:r>
            <a:r>
              <a:rPr lang="en-US" sz="1800" b="1" i="0" dirty="0">
                <a:solidFill>
                  <a:schemeClr val="bg1">
                    <a:lumMod val="10000"/>
                  </a:schemeClr>
                </a:solidFill>
                <a:effectLst/>
                <a:latin typeface="ui-sans-serif"/>
              </a:rPr>
              <a:t>JavaFX and OpenCV</a:t>
            </a:r>
            <a:r>
              <a:rPr lang="en-US" sz="1800" b="0" i="0" dirty="0">
                <a:solidFill>
                  <a:schemeClr val="bg1">
                    <a:lumMod val="10000"/>
                  </a:schemeClr>
                </a:solidFill>
                <a:effectLst/>
                <a:latin typeface="ui-sans-serif"/>
              </a:rPr>
              <a:t> provide enhanced graphics rendering and image processing capabilities. Whether for data visualization, graphic design, or automated image creation, Java offers a robust set of tools for image generation</a:t>
            </a:r>
            <a:r>
              <a:rPr lang="en-US" sz="1600" b="0" i="0" dirty="0">
                <a:solidFill>
                  <a:schemeClr val="bg1">
                    <a:lumMod val="10000"/>
                  </a:schemeClr>
                </a:solidFill>
                <a:effectLst/>
                <a:latin typeface="ui-sans-serif"/>
              </a:rPr>
              <a:t>.</a:t>
            </a:r>
            <a:endParaRPr sz="12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720000" y="761711"/>
            <a:ext cx="77040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i="0" dirty="0">
                <a:solidFill>
                  <a:srgbClr val="ECECEC"/>
                </a:solidFill>
                <a:effectLst/>
                <a:latin typeface="ui-sans-serif"/>
              </a:rPr>
              <a:t> </a:t>
            </a:r>
            <a:r>
              <a:rPr lang="en-IN" b="1" i="1" u="sng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Objectives of Image Generation</a:t>
            </a:r>
            <a:br>
              <a:rPr lang="en-IN" i="0" dirty="0">
                <a:solidFill>
                  <a:srgbClr val="ECECEC"/>
                </a:solidFill>
                <a:effectLst/>
                <a:latin typeface="ui-sans-serif"/>
              </a:rPr>
            </a:br>
            <a:endParaRPr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321021-213B-E63C-0301-426188720AAA}"/>
              </a:ext>
            </a:extLst>
          </p:cNvPr>
          <p:cNvSpPr txBox="1"/>
          <p:nvPr/>
        </p:nvSpPr>
        <p:spPr>
          <a:xfrm>
            <a:off x="981307" y="1234068"/>
            <a:ext cx="599192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+mj-lt"/>
              <a:buAutoNum type="arabicPeriod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Understand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the basics of image creation and manipulation in Java.</a:t>
            </a:r>
          </a:p>
          <a:p>
            <a:pPr algn="just">
              <a:buFont typeface="+mj-lt"/>
              <a:buAutoNum type="arabicPeriod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Explore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Java libraries like AWT, Java 2D, and JavaFX for image processing.</a:t>
            </a:r>
          </a:p>
          <a:p>
            <a:pPr algn="just">
              <a:buFont typeface="+mj-lt"/>
              <a:buAutoNum type="arabicPeriod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Demonstrate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coding techniques for generating and modifying images.</a:t>
            </a:r>
          </a:p>
          <a:p>
            <a:pPr algn="just">
              <a:buFont typeface="+mj-lt"/>
              <a:buAutoNum type="arabicPeriod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Showcase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real-world applications in design, gaming, and automation.</a:t>
            </a:r>
          </a:p>
          <a:p>
            <a:pPr algn="just">
              <a:buFont typeface="+mj-lt"/>
              <a:buAutoNum type="arabicPeriod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Optimize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performance for efficient image handling in Java.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>
            <a:spLocks noGrp="1"/>
          </p:cNvSpPr>
          <p:nvPr>
            <p:ph type="title"/>
          </p:nvPr>
        </p:nvSpPr>
        <p:spPr>
          <a:xfrm>
            <a:off x="593620" y="654206"/>
            <a:ext cx="7704000" cy="4675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i="0" dirty="0">
                <a:solidFill>
                  <a:srgbClr val="ECECEC"/>
                </a:solidFill>
                <a:effectLst/>
                <a:latin typeface="ui-sans-serif"/>
              </a:rPr>
              <a:t> </a:t>
            </a:r>
            <a:r>
              <a:rPr lang="en-US" b="1" i="1" u="sng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Literature Review of Image Generation</a:t>
            </a:r>
            <a:br>
              <a:rPr lang="en-US" b="1" i="0" dirty="0">
                <a:solidFill>
                  <a:srgbClr val="ECECEC"/>
                </a:solidFill>
                <a:effectLst/>
                <a:latin typeface="ui-sans-serif"/>
              </a:rPr>
            </a:b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07D96B-57F5-B8CF-89CC-93DC02C742CB}"/>
              </a:ext>
            </a:extLst>
          </p:cNvPr>
          <p:cNvSpPr txBox="1"/>
          <p:nvPr/>
        </p:nvSpPr>
        <p:spPr>
          <a:xfrm>
            <a:off x="773152" y="1121804"/>
            <a:ext cx="734493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 Java AWT &amp; Java 2D API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– Fundamental libraries for drawing shapes, rendering text, and handling image files.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JavaFX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– Provides advanced graphical capabilities, better rendering, and modern UI support.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OpenCV for Java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– Used for complex image processing, filtering, transformations, and computer vision.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Performance &amp; Optimization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– Research highlights efficient memory management and rendering techniques for better image generation.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 Integration with AI &amp; ML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– Studies explore the use of Java for automated image creation and enhancement with artificial intelligence.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 Real-World Applications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i-sans-serif"/>
              </a:rPr>
              <a:t> – Java is widely used in game development, data visualization, and digital content creation.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i="1" u="sng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Modules</a:t>
            </a:r>
            <a:r>
              <a:rPr lang="en-IN" b="0" i="1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 </a:t>
            </a:r>
            <a:endParaRPr i="1" dirty="0">
              <a:solidFill>
                <a:schemeClr val="tx1"/>
              </a:solidFill>
              <a:latin typeface="Playfair Display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250BBE-F4DC-56E9-1918-4C2BF8404826}"/>
              </a:ext>
            </a:extLst>
          </p:cNvPr>
          <p:cNvSpPr txBox="1"/>
          <p:nvPr/>
        </p:nvSpPr>
        <p:spPr>
          <a:xfrm>
            <a:off x="884662" y="1308410"/>
            <a:ext cx="663125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Java Graphics Libraries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Covers essential libraries like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AWT, Java    2D API, and JavaFX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for creating and manipulating images.</a:t>
            </a:r>
          </a:p>
          <a:p>
            <a:pPr algn="just"/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 Image Creation &amp; Manipulation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Explains techniques for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drawing shapes, adding text, applying </a:t>
            </a:r>
            <a:r>
              <a:rPr lang="en-IN" sz="1600" b="1" i="0" dirty="0" err="1">
                <a:solidFill>
                  <a:schemeClr val="tx1"/>
                </a:solidFill>
                <a:effectLst/>
                <a:latin typeface="ui-sans-serif"/>
              </a:rPr>
              <a:t>colors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 , and modifying images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dynamically.</a:t>
            </a:r>
          </a:p>
          <a:p>
            <a:pPr algn="just"/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File Handling &amp; Formats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Focuses on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saving, exporting, and loading images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in formats like PNG, JPEG, and BMP.</a:t>
            </a:r>
          </a:p>
          <a:p>
            <a:pPr algn="just"/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 Performance Optimization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Discusses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memory management, rendering efficiency, and optimization techniques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for smooth image processing.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629131" y="414407"/>
            <a:ext cx="4853076" cy="8400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b="1" i="1" u="sng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Hardware &amp; Software</a:t>
            </a:r>
            <a:endParaRPr i="1" u="sng"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15100" y="1451850"/>
            <a:ext cx="4046700" cy="29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Hardware Requirements</a:t>
            </a:r>
          </a:p>
          <a:p>
            <a:pPr marL="139700" indent="0" algn="l">
              <a:buNone/>
            </a:pPr>
            <a:endParaRPr lang="en-IN" sz="1600" b="1" i="0" dirty="0">
              <a:solidFill>
                <a:schemeClr val="tx1"/>
              </a:solidFill>
              <a:effectLst/>
              <a:latin typeface="ui-sans-serif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Processor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Intel Core i3/i5/i7 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RAM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Minimum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4GB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(Recommended: 8GB or more for handling large images).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Storage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At least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10GB of free space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for development tools and generated images.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GPU (Optional)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Dedicated GPU (NVIDIA/AMD) for advanced graphics processing.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F59C87-59BD-1EEE-7284-5B7A90EE3E0C}"/>
              </a:ext>
            </a:extLst>
          </p:cNvPr>
          <p:cNvSpPr txBox="1"/>
          <p:nvPr/>
        </p:nvSpPr>
        <p:spPr>
          <a:xfrm>
            <a:off x="4775246" y="1451850"/>
            <a:ext cx="348661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sz="1800" b="1" i="0" dirty="0">
                <a:solidFill>
                  <a:schemeClr val="tx1"/>
                </a:solidFill>
                <a:effectLst/>
                <a:latin typeface="ui-sans-serif"/>
              </a:rPr>
              <a:t>Software Requirements</a:t>
            </a:r>
          </a:p>
          <a:p>
            <a:pPr algn="l"/>
            <a:endParaRPr lang="en-IN" sz="1800" b="1" i="0" dirty="0">
              <a:solidFill>
                <a:schemeClr val="tx1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ui-sans-serif"/>
              </a:rPr>
              <a:t>CPU: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ui-sans-serif"/>
              </a:rPr>
              <a:t> Intel i3/i5/i7 or AMD equivalent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ui-sans-serif"/>
              </a:rPr>
              <a:t>RAM: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ui-sans-serif"/>
              </a:rPr>
              <a:t> Minimum 4GB (Recommended 8GB+)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ui-sans-serif"/>
              </a:rPr>
              <a:t>Storage: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ui-sans-serif"/>
              </a:rPr>
              <a:t> 10GB+ free space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tx1"/>
                </a:solidFill>
                <a:effectLst/>
                <a:latin typeface="ui-sans-serif"/>
              </a:rPr>
              <a:t>GPU (Optional):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ui-sans-serif"/>
              </a:rPr>
              <a:t> For advanced graphics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5253F3-B3D3-5F19-1732-DAE52F0DB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31" y="500185"/>
            <a:ext cx="7704000" cy="40000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6"/>
          <p:cNvSpPr txBox="1">
            <a:spLocks noGrp="1"/>
          </p:cNvSpPr>
          <p:nvPr>
            <p:ph type="title"/>
          </p:nvPr>
        </p:nvSpPr>
        <p:spPr>
          <a:xfrm>
            <a:off x="720000" y="962526"/>
            <a:ext cx="7704000" cy="551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b="1" i="0" dirty="0">
                <a:solidFill>
                  <a:srgbClr val="ECECEC"/>
                </a:solidFill>
                <a:effectLst/>
                <a:latin typeface="ui-sans-serif"/>
              </a:rPr>
              <a:t> </a:t>
            </a:r>
            <a:r>
              <a:rPr lang="en-IN" b="1" i="1" u="sng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Workflow for Image Generator</a:t>
            </a:r>
            <a:br>
              <a:rPr lang="en-IN" b="1" i="0" dirty="0">
                <a:solidFill>
                  <a:srgbClr val="ECECEC"/>
                </a:solidFill>
                <a:effectLst/>
                <a:latin typeface="ui-sans-serif"/>
              </a:rPr>
            </a:br>
            <a:endParaRPr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0C06FF-5E2E-9F63-AA42-EFCBE36DF895}"/>
              </a:ext>
            </a:extLst>
          </p:cNvPr>
          <p:cNvSpPr txBox="1"/>
          <p:nvPr/>
        </p:nvSpPr>
        <p:spPr>
          <a:xfrm>
            <a:off x="720000" y="1287780"/>
            <a:ext cx="72048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Requirement Analysis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 – Define purpose and select necessary Java libraries.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Setup Environment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 – Install JDK, choose an IDE, and add libraries (AWT, Java 2D, JavaFX).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Image Creation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 – Use 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Buffered Image &amp; Graphics2D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 to draw shapes, text, and </a:t>
            </a:r>
            <a:r>
              <a:rPr lang="en-IN" sz="1600" b="0" i="0" dirty="0" err="1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colors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 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User Input (Optional)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 – Allow customization via GUI (JavaFX/Swing).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Save &amp; Export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 – Convert and save images in PNG, JPEG, or BMP format.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Testing &amp; Optimization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 – Debug, improve performance, and enhance quality.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Deployment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 – Package for standalone or web-based use.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0" i="0" dirty="0">
                <a:solidFill>
                  <a:srgbClr val="ECECEC"/>
                </a:solidFill>
                <a:effectLst/>
                <a:latin typeface="ui-sans-serif"/>
              </a:rPr>
              <a:t> </a:t>
            </a:r>
            <a:r>
              <a:rPr lang="en-IN" b="1" i="1" u="sng" dirty="0">
                <a:solidFill>
                  <a:schemeClr val="tx1"/>
                </a:solidFill>
                <a:effectLst/>
                <a:latin typeface="Playfair Display" panose="00000500000000000000" pitchFamily="2" charset="0"/>
              </a:rPr>
              <a:t>References for Image generator</a:t>
            </a:r>
            <a:endParaRPr b="1" i="1" u="sng" dirty="0">
              <a:solidFill>
                <a:schemeClr val="tx1"/>
              </a:solidFill>
              <a:latin typeface="Playfair Display" panose="000005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681C84E-4CF9-B2D9-8609-54B633B326A4}"/>
              </a:ext>
            </a:extLst>
          </p:cNvPr>
          <p:cNvSpPr txBox="1"/>
          <p:nvPr/>
        </p:nvSpPr>
        <p:spPr>
          <a:xfrm>
            <a:off x="361860" y="1188720"/>
            <a:ext cx="734196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+mj-lt"/>
              <a:buAutoNum type="arabicPeriod"/>
            </a:pPr>
            <a:r>
              <a:rPr lang="en-IN" b="1" i="0" dirty="0">
                <a:solidFill>
                  <a:srgbClr val="ECECEC"/>
                </a:solidFill>
                <a:effectLst/>
                <a:latin typeface="ui-sans-serif"/>
              </a:rPr>
              <a:t>"</a:t>
            </a: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Java 2D Graphics"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Jonathan Knudsen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</a:pP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Covers Java 2D API, shapes, </a:t>
            </a:r>
            <a:r>
              <a:rPr lang="en-IN" sz="1600" b="0" i="0" dirty="0" err="1">
                <a:solidFill>
                  <a:schemeClr val="tx1"/>
                </a:solidFill>
                <a:effectLst/>
                <a:latin typeface="ui-sans-serif"/>
              </a:rPr>
              <a:t>colors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, and transformations for image generation.</a:t>
            </a:r>
          </a:p>
          <a:p>
            <a:pPr marL="457200" lvl="1" algn="just"/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algn="just">
              <a:buFont typeface="+mj-lt"/>
              <a:buAutoNum type="arabicPeriod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"Core Java Volume I – Fundamentals"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Cay S. Horstmann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</a:pP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Provides a solid foundation in Java, including AWT and Swing for graphics.</a:t>
            </a:r>
          </a:p>
          <a:p>
            <a:pPr marL="457200" lvl="1" algn="just"/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algn="just">
              <a:buFont typeface="+mj-lt"/>
              <a:buAutoNum type="arabicPeriod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"Java: The Complete Reference"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Herbert </a:t>
            </a:r>
            <a:r>
              <a:rPr lang="en-IN" sz="1600" b="0" i="0" dirty="0" err="1">
                <a:solidFill>
                  <a:schemeClr val="tx1"/>
                </a:solidFill>
                <a:effectLst/>
                <a:latin typeface="ui-sans-serif"/>
              </a:rPr>
              <a:t>Schildt</a:t>
            </a:r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marL="742950" lvl="1" indent="-285750" algn="just">
              <a:buFont typeface="Wingdings" panose="05000000000000000000" pitchFamily="2" charset="2"/>
              <a:buChar char="v"/>
            </a:pP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Comprehensive guide covering Java graphics libraries and image processing.</a:t>
            </a:r>
          </a:p>
          <a:p>
            <a:pPr marL="457200" lvl="1" algn="just"/>
            <a:endParaRPr lang="en-IN" sz="1600" b="0" i="0" dirty="0">
              <a:solidFill>
                <a:schemeClr val="tx1"/>
              </a:solidFill>
              <a:effectLst/>
              <a:latin typeface="ui-sans-serif"/>
            </a:endParaRPr>
          </a:p>
          <a:p>
            <a:pPr algn="just">
              <a:buFont typeface="+mj-lt"/>
              <a:buAutoNum type="arabicPeriod"/>
            </a:pPr>
            <a:r>
              <a:rPr lang="en-IN" sz="1600" b="1" i="0" dirty="0">
                <a:solidFill>
                  <a:schemeClr val="tx1"/>
                </a:solidFill>
                <a:effectLst/>
                <a:latin typeface="ui-sans-serif"/>
              </a:rPr>
              <a:t>"Filthy Rich Clients"</a:t>
            </a: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 – Chet Haase, Romain Guy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</a:pPr>
            <a:r>
              <a:rPr lang="en-IN" sz="1600" b="0" i="0" dirty="0">
                <a:solidFill>
                  <a:schemeClr val="tx1"/>
                </a:solidFill>
                <a:effectLst/>
                <a:latin typeface="ui-sans-serif"/>
              </a:rPr>
              <a:t>Advanced graphics techniques using Java 2D and Swing for rich UI applications.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rmal Conference Style Presentation by Slidesgo">
  <a:themeElements>
    <a:clrScheme name="Simple Light">
      <a:dk1>
        <a:srgbClr val="191919"/>
      </a:dk1>
      <a:lt1>
        <a:srgbClr val="F3F3F3"/>
      </a:lt1>
      <a:dk2>
        <a:srgbClr val="A3A3B5"/>
      </a:dk2>
      <a:lt2>
        <a:srgbClr val="C67812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1018</Words>
  <Application>Microsoft Office PowerPoint</Application>
  <PresentationFormat>On-screen Show (16:9)</PresentationFormat>
  <Paragraphs>88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Times New Roman</vt:lpstr>
      <vt:lpstr>Arial</vt:lpstr>
      <vt:lpstr>ui-sans-serif</vt:lpstr>
      <vt:lpstr>Montserrat</vt:lpstr>
      <vt:lpstr>Playfair Display</vt:lpstr>
      <vt:lpstr>Wingdings</vt:lpstr>
      <vt:lpstr>Raleway</vt:lpstr>
      <vt:lpstr>Formal Conference Style Presentation by Slidesgo</vt:lpstr>
      <vt:lpstr>Mini Project-2 (ID-202BP) Even Semester Session 2024-25</vt:lpstr>
      <vt:lpstr>                     Introduction </vt:lpstr>
      <vt:lpstr> Objectives of Image Generation </vt:lpstr>
      <vt:lpstr> Literature Review of Image Generation </vt:lpstr>
      <vt:lpstr>Modules </vt:lpstr>
      <vt:lpstr>Hardware &amp; Software</vt:lpstr>
      <vt:lpstr> </vt:lpstr>
      <vt:lpstr> Workflow for Image Generator </vt:lpstr>
      <vt:lpstr> References for Image generator</vt:lpstr>
      <vt:lpstr>Web Resources </vt:lpstr>
      <vt:lpstr> Features and Innovations   </vt:lpstr>
      <vt:lpstr>Conclusion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Prince Rajput</dc:creator>
  <cp:lastModifiedBy>Prince Rajput</cp:lastModifiedBy>
  <cp:revision>2</cp:revision>
  <dcterms:modified xsi:type="dcterms:W3CDTF">2025-03-09T21:55:10Z</dcterms:modified>
</cp:coreProperties>
</file>